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BF017A-5D85-69E0-4D6E-16804F8B9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591C74E-B9DD-C0A3-0533-C16986BA6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32A011-7B8E-EFCB-F64C-BC353C8BC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F887-41BC-4B3F-9257-21C38013C0D1}" type="datetimeFigureOut">
              <a:rPr lang="nl-NL" smtClean="0"/>
              <a:t>24-5-2022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9F462B-1A98-2B38-5E72-FE1FB772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53327B-F1CF-84A0-5C4A-426FF4E1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B67-0D48-4709-AF60-D928094C8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291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160F1-D486-82D0-ED81-AF76C2F9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E3CA21D-D530-4FD7-8CC6-4DCCE3447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CE1B81-099E-FFB0-D1B2-7563ED0FF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F887-41BC-4B3F-9257-21C38013C0D1}" type="datetimeFigureOut">
              <a:rPr lang="nl-NL" smtClean="0"/>
              <a:t>24-5-2022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BE218B-283C-38F8-0F86-A164073C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AC8126-F356-E3A4-085A-34C41C54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B67-0D48-4709-AF60-D928094C8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88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E87B821-974F-2BDB-071D-9A2E7B97F4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AD4380-E15D-26BA-F3CC-6CEF2E59E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10E94C-845C-AF50-122F-D35064D6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F887-41BC-4B3F-9257-21C38013C0D1}" type="datetimeFigureOut">
              <a:rPr lang="nl-NL" smtClean="0"/>
              <a:t>24-5-2022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EF4CC7-73EC-76BD-C80F-FBE113E42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AAD493-3043-B09A-A3C6-F5D071DE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B67-0D48-4709-AF60-D928094C8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717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959220B-FDA0-970D-DB4D-7E31C8E3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30AA-0D6E-4A19-8D63-8553806430E7}" type="datetimeFigureOut">
              <a:rPr lang="nl-NL" smtClean="0"/>
              <a:t>24-5-2022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AACD496-562D-977C-6D71-CF004D10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143879-3DDE-42C6-875F-6B9E371B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5298-B3EA-4DD9-AB49-C0B0E8D63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94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4B13A-68D2-D196-7833-9ACDD48CE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301D132-FE30-1F7F-117A-EBE9148C8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30AA-0D6E-4A19-8D63-8553806430E7}" type="datetimeFigureOut">
              <a:rPr lang="nl-NL" smtClean="0"/>
              <a:t>24-5-2022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9FCE879-CEBC-4CD7-99E1-F3156806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F77EA7D-2294-2E9C-3A66-E1113F3F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5298-B3EA-4DD9-AB49-C0B0E8D63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97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E47A7-62DE-55B9-BAE2-CA9F4B77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2ADBDB-59EC-27CB-6BB3-D2B3A636C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500A72-5183-253C-E160-8CC9CC8C1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F887-41BC-4B3F-9257-21C38013C0D1}" type="datetimeFigureOut">
              <a:rPr lang="nl-NL" smtClean="0"/>
              <a:t>24-5-2022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54F9AA-5872-6C16-CC49-A9B9FC3F6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877B60-4560-515B-1C74-F56CD113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B67-0D48-4709-AF60-D928094C8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88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66BDB-3EE7-E29B-D90F-422408486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D3E35A-886B-837F-4BF1-7798569E4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83CB5C-ECBE-D7CB-8FB3-E9F6C301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F887-41BC-4B3F-9257-21C38013C0D1}" type="datetimeFigureOut">
              <a:rPr lang="nl-NL" smtClean="0"/>
              <a:t>24-5-2022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E4FEA2-83B7-333B-979E-294A0E67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99BE7C-1ADA-DA66-BEBA-DAA2ED26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B67-0D48-4709-AF60-D928094C8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4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D3870-7B27-8A2E-8B18-1C9F94B94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646B85-68F2-1B61-34EC-D5989D5A7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E7DFCC9-7D81-67E2-00C7-60C96DE85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F876EA-7AE2-CB16-0900-23A404ED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F887-41BC-4B3F-9257-21C38013C0D1}" type="datetimeFigureOut">
              <a:rPr lang="nl-NL" smtClean="0"/>
              <a:t>24-5-2022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A9DF25-8D8F-F9D0-FD30-10CB1C10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CBD7FA8-9B44-3094-30F1-6CBC335AF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B67-0D48-4709-AF60-D928094C8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48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2403B-D9B0-1B98-1750-E3777823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25F136-76B9-E008-4041-17776ECFF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DE4286-05DC-8D38-155E-63A93321C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B1183FA-19C1-4B59-321C-0207B278C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F05B758-FD06-A72F-84F0-CBB5D3969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E180CFE-E780-18B4-E735-174403FF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F887-41BC-4B3F-9257-21C38013C0D1}" type="datetimeFigureOut">
              <a:rPr lang="nl-NL" smtClean="0"/>
              <a:t>24-5-2022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361B229-AACC-5EC3-86A1-F7E103400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8A8F778-D9BD-E5CB-0771-D40F480A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B67-0D48-4709-AF60-D928094C8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73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5BD66-DBB8-5B35-242B-D5E4DB568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B2852F2-5809-F80F-95A1-454184E7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F887-41BC-4B3F-9257-21C38013C0D1}" type="datetimeFigureOut">
              <a:rPr lang="nl-NL" smtClean="0"/>
              <a:t>24-5-2022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4BD45C4-F3D3-86C6-6A53-D5BFF2A47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82B5BD2-0714-5A2C-EE39-C616C914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B67-0D48-4709-AF60-D928094C8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15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60312D7-7325-6B93-5CE1-D7F0CF49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F887-41BC-4B3F-9257-21C38013C0D1}" type="datetimeFigureOut">
              <a:rPr lang="nl-NL" smtClean="0"/>
              <a:t>24-5-2022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080F045-F3DE-3EC1-8688-D9CF65189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5B3738-9066-1E90-2772-982B1B4C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B67-0D48-4709-AF60-D928094C8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384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386911-415A-9E20-8BFA-10195A42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4F1025-F794-6DDC-5E79-607A2EE83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0566F1-043E-FB23-9216-B4E03D011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C25C13-F2B0-E920-83EA-98C5FCB1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F887-41BC-4B3F-9257-21C38013C0D1}" type="datetimeFigureOut">
              <a:rPr lang="nl-NL" smtClean="0"/>
              <a:t>24-5-2022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EF49BE-D4DA-461A-168F-BCC69D20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01E879-530A-33C1-4495-9E37ED1C9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B67-0D48-4709-AF60-D928094C8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390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BC6B6-423E-436C-1FF8-4671961D8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F473171-EA9D-A794-3D2D-AA0A3706E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B41C3C4-812D-639A-3879-155937CAF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8C039F8-0C64-0110-F91E-C3417A59E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F887-41BC-4B3F-9257-21C38013C0D1}" type="datetimeFigureOut">
              <a:rPr lang="nl-NL" smtClean="0"/>
              <a:t>24-5-2022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312460-09E8-EF97-88E3-539F66F0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7F9FCF-4365-8137-1A39-F8C04DA9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B67-0D48-4709-AF60-D928094C8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12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48002E4-A42C-57FA-5C83-D8E66BC0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A7DA4E-794C-54C0-09AF-9F79DF981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B3EC4E-3ABA-762F-0960-A0CDCEFB7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2F887-41BC-4B3F-9257-21C38013C0D1}" type="datetimeFigureOut">
              <a:rPr lang="nl-NL" smtClean="0"/>
              <a:t>24-5-2022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C419DA-3031-45AF-8E91-2B73E2EDD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528E00-D18B-D5D3-FD73-ECD3DBF7D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B4B67-0D48-4709-AF60-D928094C8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5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6" r:id="rId6"/>
    <p:sldLayoutId id="2147483667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16A6395-3E3E-84E3-BE66-9AD2A973F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00B461-B209-AEDD-0CE0-66A735C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F75B1F-5FDB-AEB1-A6EE-AC4A0A141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830AA-0D6E-4A19-8D63-8553806430E7}" type="datetimeFigureOut">
              <a:rPr lang="nl-NL" smtClean="0"/>
              <a:t>24-5-2022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2AA357-5743-ECA1-2C2F-8BAF30BEB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528DCB-A1BC-49E8-1E0A-1704EE16D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85298-B3EA-4DD9-AB49-C0B0E8D63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904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8D152-2B25-B9DE-3195-FCA6389957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Plangebied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F66DF8-E6AC-5243-7BD3-AB0B6C572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 1 over ruimtelijke ontwikkeling </a:t>
            </a:r>
          </a:p>
          <a:p>
            <a:r>
              <a:rPr lang="nl-NL" dirty="0"/>
              <a:t>Lj1 p4 2022 </a:t>
            </a:r>
          </a:p>
        </p:txBody>
      </p:sp>
    </p:spTree>
    <p:extLst>
      <p:ext uri="{BB962C8B-B14F-4D97-AF65-F5344CB8AC3E}">
        <p14:creationId xmlns:p14="http://schemas.microsoft.com/office/powerpoint/2010/main" val="3440855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66E88-6529-44B1-9702-5B0E6DF41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Plannen en ontwerpen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3A6DE49-B527-4DE6-847D-1CE2E1DD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49B0-F0A6-4806-8662-5FD789F4D2D3}" type="datetime1">
              <a:rPr lang="en-US" smtClean="0"/>
              <a:t>5/24/2022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A9230EC-779E-43E3-97F2-4624AC4D6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D7D965F-96AD-444A-B31D-6384B308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10</a:t>
            </a:fld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4ED79D0-5041-4770-9A66-C6825AC59A8E}"/>
              </a:ext>
            </a:extLst>
          </p:cNvPr>
          <p:cNvSpPr txBox="1"/>
          <p:nvPr/>
        </p:nvSpPr>
        <p:spPr>
          <a:xfrm>
            <a:off x="630936" y="1307592"/>
            <a:ext cx="10820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 dirty="0"/>
              <a:t>Nederland is best vol, ruimte is krap. Goed plannen is nodig; jaren ‘90 erg gestuurd door de overheid, toen vrijer gelaten aan bv. projectontwikkelaars en investeerders. Nu weer meer regie door overheid; gemeente, provincie en rijk.  Kader NU is de ‘ladder van duurzame verstedelijking’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 dirty="0"/>
              <a:t>Plannen worden vastgelegd in een bestemmingsplan of omgevingsplan met aandacht voor wonen, werken, recreëren milieu, waterhuishouding, verkeer en luchtkwaliteit = integrale aanpak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 dirty="0"/>
              <a:t>Wil je </a:t>
            </a:r>
            <a:r>
              <a:rPr lang="nl-NL" dirty="0"/>
              <a:t>als</a:t>
            </a:r>
            <a:r>
              <a:rPr lang="nl-NL" sz="2000" dirty="0"/>
              <a:t> burger iets anders dan in het plan staat dan kun je een herziening van het bestemmingsplan aanvragen.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 dirty="0"/>
              <a:t>Voor een nieuw stedelijk  omgevingsplan houdt de gemeente dus ook rekening met: </a:t>
            </a:r>
          </a:p>
          <a:p>
            <a:r>
              <a:rPr lang="nl-NL" sz="2000" dirty="0"/>
              <a:t>	</a:t>
            </a:r>
            <a:r>
              <a:rPr lang="nl-NL" dirty="0"/>
              <a:t>statistische gegevens (CBS) </a:t>
            </a:r>
          </a:p>
          <a:p>
            <a:r>
              <a:rPr lang="nl-NL" dirty="0"/>
              <a:t>	leefstijlen </a:t>
            </a:r>
          </a:p>
          <a:p>
            <a:r>
              <a:rPr lang="nl-NL" dirty="0"/>
              <a:t>	functies die in de stad moeten </a:t>
            </a:r>
          </a:p>
          <a:p>
            <a:r>
              <a:rPr lang="nl-NL" dirty="0"/>
              <a:t>	Ontwikkelingen voor de lange(-re) termijn. </a:t>
            </a:r>
          </a:p>
        </p:txBody>
      </p:sp>
    </p:spTree>
    <p:extLst>
      <p:ext uri="{BB962C8B-B14F-4D97-AF65-F5344CB8AC3E}">
        <p14:creationId xmlns:p14="http://schemas.microsoft.com/office/powerpoint/2010/main" val="5830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 descr="Afbeelding met donker&#10;&#10;Automatisch gegenereerde beschrijving">
            <a:extLst>
              <a:ext uri="{FF2B5EF4-FFF2-40B4-BE49-F238E27FC236}">
                <a16:creationId xmlns:a16="http://schemas.microsoft.com/office/drawing/2014/main" id="{FE8E9C50-7F8A-E8B8-3788-7284A52838B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BF259D-91C9-7BAE-6EA6-46860851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10688563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3. </a:t>
            </a:r>
            <a:r>
              <a:rPr lang="en-US" sz="5200" dirty="0" err="1">
                <a:solidFill>
                  <a:srgbClr val="FFFFFF"/>
                </a:solidFill>
              </a:rPr>
              <a:t>Ruimtelijke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ordening</a:t>
            </a:r>
            <a:r>
              <a:rPr lang="en-US" sz="5200" dirty="0">
                <a:solidFill>
                  <a:srgbClr val="FFFFFF"/>
                </a:solidFill>
              </a:rPr>
              <a:t>; </a:t>
            </a:r>
            <a:r>
              <a:rPr lang="en-US" sz="5200" dirty="0" err="1">
                <a:solidFill>
                  <a:srgbClr val="FFFFFF"/>
                </a:solidFill>
              </a:rPr>
              <a:t>waar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hou</a:t>
            </a:r>
            <a:r>
              <a:rPr lang="en-US" sz="5200" dirty="0">
                <a:solidFill>
                  <a:srgbClr val="FFFFFF"/>
                </a:solidFill>
              </a:rPr>
              <a:t> je </a:t>
            </a:r>
            <a:r>
              <a:rPr lang="en-US" sz="5200" dirty="0" err="1">
                <a:solidFill>
                  <a:srgbClr val="FFFFFF"/>
                </a:solidFill>
              </a:rPr>
              <a:t>rekening</a:t>
            </a:r>
            <a:r>
              <a:rPr lang="en-US" sz="5200" dirty="0">
                <a:solidFill>
                  <a:srgbClr val="FFFFFF"/>
                </a:solidFill>
              </a:rPr>
              <a:t> mee in je </a:t>
            </a:r>
            <a:r>
              <a:rPr lang="en-US" sz="5200" dirty="0" err="1">
                <a:solidFill>
                  <a:srgbClr val="FFFFFF"/>
                </a:solidFill>
              </a:rPr>
              <a:t>ontwerp</a:t>
            </a:r>
            <a:r>
              <a:rPr lang="en-US" sz="5200" dirty="0">
                <a:solidFill>
                  <a:srgbClr val="FFFFFF"/>
                </a:solidFill>
              </a:rPr>
              <a:t>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4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B0B2813-4B4B-DC1E-609E-48FA55C1422F}"/>
              </a:ext>
            </a:extLst>
          </p:cNvPr>
          <p:cNvGraphicFramePr>
            <a:graphicFrameLocks noGrp="1"/>
          </p:cNvGraphicFramePr>
          <p:nvPr/>
        </p:nvGraphicFramePr>
        <p:xfrm>
          <a:off x="1263578" y="2298184"/>
          <a:ext cx="9664847" cy="2083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0970">
                  <a:extLst>
                    <a:ext uri="{9D8B030D-6E8A-4147-A177-3AD203B41FA5}">
                      <a16:colId xmlns:a16="http://schemas.microsoft.com/office/drawing/2014/main" val="3065048897"/>
                    </a:ext>
                  </a:extLst>
                </a:gridCol>
                <a:gridCol w="7013877">
                  <a:extLst>
                    <a:ext uri="{9D8B030D-6E8A-4147-A177-3AD203B41FA5}">
                      <a16:colId xmlns:a16="http://schemas.microsoft.com/office/drawing/2014/main" val="1479676902"/>
                    </a:ext>
                  </a:extLst>
                </a:gridCol>
              </a:tblGrid>
              <a:tr h="2083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3100">
                          <a:effectLst/>
                        </a:rPr>
                        <a:t>Ruimtelijke ordening</a:t>
                      </a:r>
                      <a:endParaRPr lang="nl-NL" sz="3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061" marR="2110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3100" dirty="0">
                          <a:effectLst/>
                        </a:rPr>
                        <a:t>Je weet wat Ruimtelijke Ordening is, uit welke onderdelen deze opgebouwd is en wat de rol van de gemeente hierin is.</a:t>
                      </a:r>
                      <a:endParaRPr lang="nl-NL" sz="3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061" marR="211061" marT="0" marB="0" anchor="ctr"/>
                </a:tc>
                <a:extLst>
                  <a:ext uri="{0D108BD9-81ED-4DB2-BD59-A6C34878D82A}">
                    <a16:rowId xmlns:a16="http://schemas.microsoft.com/office/drawing/2014/main" val="3519570076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A95AFA92-3081-514D-2B03-CBA3E74F79DD}"/>
              </a:ext>
            </a:extLst>
          </p:cNvPr>
          <p:cNvSpPr txBox="1"/>
          <p:nvPr/>
        </p:nvSpPr>
        <p:spPr>
          <a:xfrm>
            <a:off x="1361549" y="1553314"/>
            <a:ext cx="483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Begrippenlijst:</a:t>
            </a:r>
          </a:p>
        </p:txBody>
      </p:sp>
    </p:spTree>
    <p:extLst>
      <p:ext uri="{BB962C8B-B14F-4D97-AF65-F5344CB8AC3E}">
        <p14:creationId xmlns:p14="http://schemas.microsoft.com/office/powerpoint/2010/main" val="32607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352D738-678A-BFBE-702A-CABE3EBE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109" y="1286934"/>
            <a:ext cx="7589784" cy="41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3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A538629F-0719-8B6B-8246-3FF11731A63A}"/>
              </a:ext>
            </a:extLst>
          </p:cNvPr>
          <p:cNvSpPr txBox="1"/>
          <p:nvPr/>
        </p:nvSpPr>
        <p:spPr>
          <a:xfrm>
            <a:off x="838200" y="1888982"/>
            <a:ext cx="10515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Het hoofddoel van de ruimtelijke ordening is te zorgen voor een zo goed mogelijke leefomgeving: er moeten genoeg huizen gebouwd worden, maar er moet ook genoeg ruimte blijven voor natuur.</a:t>
            </a:r>
          </a:p>
          <a:p>
            <a:endParaRPr lang="nl-NL" sz="2000" dirty="0"/>
          </a:p>
          <a:p>
            <a:r>
              <a:rPr lang="nl-NL" sz="2000" dirty="0"/>
              <a:t>Bedrijven moeten de kans krijgen zich uit te breiden, maar dit mag niet ten koste gaan van de luchtkwaliteit. </a:t>
            </a:r>
          </a:p>
          <a:p>
            <a:endParaRPr lang="nl-NL" sz="2000" dirty="0"/>
          </a:p>
          <a:p>
            <a:r>
              <a:rPr lang="nl-NL" sz="2000" dirty="0"/>
              <a:t>De bereikbaarheid over de weg is heel belangrijk, maar de leefbaarheid in de wijk ook. </a:t>
            </a:r>
          </a:p>
          <a:p>
            <a:endParaRPr lang="nl-NL" sz="2000" dirty="0"/>
          </a:p>
          <a:p>
            <a:r>
              <a:rPr lang="nl-NL" sz="2000" dirty="0"/>
              <a:t>Kortom, het gaat erom verschillende activiteiten op zo’n manier in de ruimte te plaatsen dat er zo veel mogelijk ruimtelijke kwaliteit ontstaat.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099AFFE-891B-612C-6069-C6A7980384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30944"/>
            <a:ext cx="10515600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Ruimtelijke ordening is gericht op de zorg voor een goede en gezonde fysieke leefomgeving en het verbeteren van de ruimtelijke kwaliteit.</a:t>
            </a: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41AADDD-ECB1-06D7-3AB5-F3BFFA0B6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587" y="4839380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8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Afbeelding met tekst&#10;&#10;Automatisch gegenereerde beschrijving">
            <a:extLst>
              <a:ext uri="{FF2B5EF4-FFF2-40B4-BE49-F238E27FC236}">
                <a16:creationId xmlns:a16="http://schemas.microsoft.com/office/drawing/2014/main" id="{04FB80A4-1CCE-A549-CB3A-1F30E19AE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44" b="793"/>
          <a:stretch/>
        </p:blipFill>
        <p:spPr bwMode="auto">
          <a:xfrm>
            <a:off x="457200" y="1227204"/>
            <a:ext cx="11277600" cy="440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86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4F99BE0-3821-428A-9221-D4152D7C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0667-29C0-4853-A695-2D323707E37B}" type="datetime1">
              <a:rPr lang="en-US" smtClean="0"/>
              <a:t>5/24/2022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0B1B120-6A01-4BFA-A021-926432A8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D5F9EE-CE51-437E-B9F8-58D47DF6F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7</a:t>
            </a:fld>
            <a:endParaRPr lang="en-US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CA9A01D-EF31-485A-9BBB-CEDE8C47C27A}"/>
              </a:ext>
            </a:extLst>
          </p:cNvPr>
          <p:cNvSpPr/>
          <p:nvPr/>
        </p:nvSpPr>
        <p:spPr>
          <a:xfrm>
            <a:off x="1191893" y="969580"/>
            <a:ext cx="92983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/>
              <a:t>Omdat Nederland klein is moet er gezocht worden naar slimme oplossingen om zoveel mogelijk activiteiten en functies met elkaar te combineren. 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FCCF30-61FF-4423-B849-4FB6ECC2926C}"/>
              </a:ext>
            </a:extLst>
          </p:cNvPr>
          <p:cNvSpPr txBox="1"/>
          <p:nvPr/>
        </p:nvSpPr>
        <p:spPr>
          <a:xfrm>
            <a:off x="1136012" y="2795267"/>
            <a:ext cx="94100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Dit wordt bepaald door ‘de maatschappij’; alle burgers, bedrijven, overheden en belangengroepen.  Uiteindelijk bepaald bv. een gemeente, provincie of het Rijk wat waar komt. </a:t>
            </a:r>
          </a:p>
          <a:p>
            <a:endParaRPr lang="nl-NL" sz="3200" dirty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467623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DE8743-B4BC-4A8C-8718-5F920CBA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Functies van de stad: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16A3517-C905-4F69-8E76-39DC616C9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49B0-F0A6-4806-8662-5FD789F4D2D3}" type="datetime1">
              <a:rPr lang="en-US" smtClean="0"/>
              <a:t>5/24/2022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01ABD6F-D058-474B-B6B5-84A1630B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40BF207-09FD-46E0-A28F-E33DD93F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8</a:t>
            </a:fld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B4481FA-E20E-4B34-89D8-251582117643}"/>
              </a:ext>
            </a:extLst>
          </p:cNvPr>
          <p:cNvSpPr txBox="1"/>
          <p:nvPr/>
        </p:nvSpPr>
        <p:spPr>
          <a:xfrm>
            <a:off x="838200" y="1452563"/>
            <a:ext cx="106299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Bij de functionele analyse kijk je naar de functies in de stad; wonen, werken, creëren en verkeer. </a:t>
            </a:r>
          </a:p>
          <a:p>
            <a:endParaRPr lang="nl-NL" sz="3200" dirty="0"/>
          </a:p>
          <a:p>
            <a:r>
              <a:rPr lang="nl-NL" sz="3200" dirty="0"/>
              <a:t>Daarnaast kun je ook kijken naar een verdeling in openbare en private functies; bibliotheken &amp; ziekenhuizen &lt; &gt; woonhuizen</a:t>
            </a:r>
          </a:p>
          <a:p>
            <a:endParaRPr lang="nl-NL" sz="3200" dirty="0"/>
          </a:p>
          <a:p>
            <a:r>
              <a:rPr lang="nl-NL" sz="3200" dirty="0"/>
              <a:t>Vaak is er ook functievermenging van gebouwen; bv. de </a:t>
            </a:r>
            <a:r>
              <a:rPr lang="nl-NL" sz="3200" dirty="0" err="1"/>
              <a:t>LocHal</a:t>
            </a:r>
            <a:r>
              <a:rPr lang="nl-NL" sz="3200" dirty="0"/>
              <a:t>, multifunctioneel wijkcentrum en Brede School. </a:t>
            </a:r>
          </a:p>
          <a:p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2736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8442E-67F2-44DA-8C10-120315EE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592"/>
            <a:ext cx="10515600" cy="1325563"/>
          </a:xfrm>
        </p:spPr>
        <p:txBody>
          <a:bodyPr/>
          <a:lstStyle/>
          <a:p>
            <a:r>
              <a:rPr lang="nl-NL"/>
              <a:t>Voorzieningen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5449C86-1167-4B8D-8F4D-5E4F6326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49B0-F0A6-4806-8662-5FD789F4D2D3}" type="datetime1">
              <a:rPr lang="en-US" smtClean="0"/>
              <a:t>5/24/2022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1A702BA-4420-4FE8-87E0-184746D0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1581DBA-902B-4999-9626-10AC6D19E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9</a:t>
            </a:fld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394EC06-35B1-48F3-9319-A93E7B280313}"/>
              </a:ext>
            </a:extLst>
          </p:cNvPr>
          <p:cNvSpPr txBox="1"/>
          <p:nvPr/>
        </p:nvSpPr>
        <p:spPr>
          <a:xfrm>
            <a:off x="838200" y="1166842"/>
            <a:ext cx="10710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Openbare  voorzieningen </a:t>
            </a:r>
          </a:p>
          <a:p>
            <a:r>
              <a:rPr lang="nl-NL" sz="2400" dirty="0"/>
              <a:t>Deze bieden diensten aan die in een basisbehoefte voorzien zoals scholen, huisarts, kinderopvang, politie, buurt- en wijkcentra en ziekenhuizen. </a:t>
            </a:r>
          </a:p>
          <a:p>
            <a:endParaRPr lang="nl-NL" sz="2400" dirty="0"/>
          </a:p>
          <a:p>
            <a:r>
              <a:rPr lang="nl-NL" sz="2400" dirty="0"/>
              <a:t>Stedelijke voorzieningen </a:t>
            </a:r>
          </a:p>
          <a:p>
            <a:r>
              <a:rPr lang="nl-NL" sz="2400" dirty="0"/>
              <a:t>Deze voorzieningen worden gebruikt door de  inwoners van de stad maar ook door de mensen uit de omliggende plaatsen: denk aan een ziekenhuis, warenhuis, bioscoop. </a:t>
            </a:r>
          </a:p>
          <a:p>
            <a:endParaRPr lang="nl-NL" sz="2400" dirty="0"/>
          </a:p>
          <a:p>
            <a:r>
              <a:rPr lang="nl-NL" sz="2400" dirty="0"/>
              <a:t>Maatschappelijke voorzieningen</a:t>
            </a:r>
          </a:p>
          <a:p>
            <a:r>
              <a:rPr lang="nl-NL" sz="2400" dirty="0"/>
              <a:t>Dit zijn voorzieningen die een belangrijke maatschappelijke bijdrage leveren; onderwijs, gezondheidszorg, bibliotheken, zwembaden en musea. </a:t>
            </a:r>
          </a:p>
        </p:txBody>
      </p:sp>
    </p:spTree>
    <p:extLst>
      <p:ext uri="{BB962C8B-B14F-4D97-AF65-F5344CB8AC3E}">
        <p14:creationId xmlns:p14="http://schemas.microsoft.com/office/powerpoint/2010/main" val="24374103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FE547D-5FE4-4154-94E0-DE670F60A0F6}"/>
</file>

<file path=customXml/itemProps2.xml><?xml version="1.0" encoding="utf-8"?>
<ds:datastoreItem xmlns:ds="http://schemas.openxmlformats.org/officeDocument/2006/customXml" ds:itemID="{8678DA67-E68C-47E5-9243-29CB7E155F5B}"/>
</file>

<file path=customXml/itemProps3.xml><?xml version="1.0" encoding="utf-8"?>
<ds:datastoreItem xmlns:ds="http://schemas.openxmlformats.org/officeDocument/2006/customXml" ds:itemID="{685B8348-4458-4BC4-B3EB-643F428385A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532</Words>
  <Application>Microsoft Office PowerPoint</Application>
  <PresentationFormat>Breedbeeld</PresentationFormat>
  <Paragraphs>59</Paragraphs>
  <Slides>10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Kantoorthema</vt:lpstr>
      <vt:lpstr>Kantoorthema</vt:lpstr>
      <vt:lpstr>Plangebied </vt:lpstr>
      <vt:lpstr>3. Ruimtelijke ordening; waar hou je rekening mee in je ontwerp? </vt:lpstr>
      <vt:lpstr>PowerPoint-presentatie</vt:lpstr>
      <vt:lpstr>PowerPoint-presentatie</vt:lpstr>
      <vt:lpstr>Ruimtelijke ordening is gericht op de zorg voor een goede en gezonde fysieke leefomgeving en het verbeteren van de ruimtelijke kwaliteit.</vt:lpstr>
      <vt:lpstr>PowerPoint-presentatie</vt:lpstr>
      <vt:lpstr>PowerPoint-presentatie</vt:lpstr>
      <vt:lpstr>Functies van de stad: </vt:lpstr>
      <vt:lpstr>Voorzieningen </vt:lpstr>
      <vt:lpstr>Plannen en ontwerpen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Plangebied </dc:title>
  <dc:creator>Pascalle Cup</dc:creator>
  <cp:lastModifiedBy>Pascalle Cup</cp:lastModifiedBy>
  <cp:revision>1</cp:revision>
  <dcterms:created xsi:type="dcterms:W3CDTF">2022-05-24T14:38:49Z</dcterms:created>
  <dcterms:modified xsi:type="dcterms:W3CDTF">2022-05-24T14:40:15Z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